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oto Serif" panose="02020600060500020200" pitchFamily="18" charset="0"/>
      <p:regular r:id="rId15"/>
      <p:bold r:id="rId16"/>
      <p:italic r:id="rId17"/>
      <p:boldItalic r:id="rId18"/>
    </p:embeddedFont>
    <p:embeddedFont>
      <p:font typeface="Noto Serif Bold" panose="020B0604020202020204" charset="0"/>
      <p:regular r:id="rId19"/>
    </p:embeddedFont>
    <p:embeddedFont>
      <p:font typeface="Nourd Bold" panose="020B0604020202020204" charset="0"/>
      <p:regular r:id="rId20"/>
    </p:embeddedFont>
    <p:embeddedFont>
      <p:font typeface="Staatliches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" y="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0527" y="2119"/>
            <a:ext cx="6746945" cy="2053163"/>
          </a:xfrm>
          <a:custGeom>
            <a:avLst/>
            <a:gdLst/>
            <a:ahLst/>
            <a:cxnLst/>
            <a:rect l="l" t="t" r="r" b="b"/>
            <a:pathLst>
              <a:path w="6746945" h="2053163">
                <a:moveTo>
                  <a:pt x="0" y="0"/>
                </a:moveTo>
                <a:lnTo>
                  <a:pt x="6746946" y="0"/>
                </a:lnTo>
                <a:lnTo>
                  <a:pt x="6746946" y="2053162"/>
                </a:lnTo>
                <a:lnTo>
                  <a:pt x="0" y="2053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605059" y="2055281"/>
            <a:ext cx="9923863" cy="8798001"/>
            <a:chOff x="0" y="0"/>
            <a:chExt cx="2613692" cy="2317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3692" cy="2317169"/>
            </a:xfrm>
            <a:custGeom>
              <a:avLst/>
              <a:gdLst/>
              <a:ahLst/>
              <a:cxnLst/>
              <a:rect l="l" t="t" r="r" b="b"/>
              <a:pathLst>
                <a:path w="2613692" h="2317169">
                  <a:moveTo>
                    <a:pt x="0" y="0"/>
                  </a:moveTo>
                  <a:lnTo>
                    <a:pt x="2613692" y="0"/>
                  </a:lnTo>
                  <a:lnTo>
                    <a:pt x="2613692" y="2317169"/>
                  </a:lnTo>
                  <a:lnTo>
                    <a:pt x="0" y="23171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613692" cy="238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Staatliches Bold"/>
                </a:rPr>
                <a:t>INTEGRANTES: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 spc="205">
                  <a:solidFill>
                    <a:srgbClr val="FFFFFF"/>
                  </a:solidFill>
                  <a:latin typeface="Staatliches"/>
                </a:rPr>
                <a:t>Walther Andrés Loor Zambrano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 spc="205">
                  <a:solidFill>
                    <a:srgbClr val="FFFFFF"/>
                  </a:solidFill>
                  <a:latin typeface="Staatliches"/>
                </a:rPr>
                <a:t>Alejandra Cristina Muñoz Zambrano</a:t>
              </a:r>
            </a:p>
            <a:p>
              <a:pPr algn="ctr">
                <a:lnSpc>
                  <a:spcPts val="5320"/>
                </a:lnSpc>
              </a:pPr>
              <a:endParaRPr lang="en-US" sz="3800" spc="205">
                <a:solidFill>
                  <a:srgbClr val="FFFFFF"/>
                </a:solidFill>
                <a:latin typeface="Staatliches"/>
              </a:endParaRP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Staatliches Bold"/>
                </a:rPr>
                <a:t>TEMA: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Staatliches"/>
                </a:rPr>
                <a:t>INTELIGENCIA ARTIFICIAL</a:t>
              </a:r>
            </a:p>
            <a:p>
              <a:pPr algn="ctr">
                <a:lnSpc>
                  <a:spcPts val="5320"/>
                </a:lnSpc>
              </a:pPr>
              <a:endParaRPr lang="en-US" sz="3800">
                <a:solidFill>
                  <a:srgbClr val="FFFFFF"/>
                </a:solidFill>
                <a:latin typeface="Staatliches"/>
              </a:endParaRP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Staatliches Bold"/>
                </a:rPr>
                <a:t>CURSO: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Staatliches"/>
                </a:rPr>
                <a:t>Octavo</a:t>
              </a:r>
            </a:p>
            <a:p>
              <a:pPr algn="ctr">
                <a:lnSpc>
                  <a:spcPts val="5320"/>
                </a:lnSpc>
              </a:pPr>
              <a:endParaRPr lang="en-US" sz="3800">
                <a:solidFill>
                  <a:srgbClr val="FFFFFF"/>
                </a:solidFill>
                <a:latin typeface="Staatliches"/>
              </a:endParaRP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Staatliches Bold"/>
                </a:rPr>
                <a:t>DOCENTE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Staatliches"/>
                </a:rPr>
                <a:t>ING. CESAR SINCHIGUANO</a:t>
              </a:r>
            </a:p>
            <a:p>
              <a:pPr algn="ctr">
                <a:lnSpc>
                  <a:spcPts val="5320"/>
                </a:lnSpc>
              </a:pPr>
              <a:endParaRPr lang="en-US" sz="3800">
                <a:solidFill>
                  <a:srgbClr val="FFFFFF"/>
                </a:solidFill>
                <a:latin typeface="Staatliche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-893123" y="506491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5400000">
            <a:off x="13332332" y="6225258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59" y="0"/>
                </a:lnTo>
                <a:lnTo>
                  <a:pt x="5462159" y="4449178"/>
                </a:lnTo>
                <a:lnTo>
                  <a:pt x="0" y="444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5463167">
            <a:off x="-2189834" y="644517"/>
            <a:ext cx="6437068" cy="5243285"/>
          </a:xfrm>
          <a:custGeom>
            <a:avLst/>
            <a:gdLst/>
            <a:ahLst/>
            <a:cxnLst/>
            <a:rect l="l" t="t" r="r" b="b"/>
            <a:pathLst>
              <a:path w="6437068" h="5243285">
                <a:moveTo>
                  <a:pt x="0" y="0"/>
                </a:moveTo>
                <a:lnTo>
                  <a:pt x="6437068" y="0"/>
                </a:lnTo>
                <a:lnTo>
                  <a:pt x="6437068" y="5243285"/>
                </a:lnTo>
                <a:lnTo>
                  <a:pt x="0" y="52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5399999">
            <a:off x="13255931" y="4759054"/>
            <a:ext cx="6437068" cy="5243285"/>
          </a:xfrm>
          <a:custGeom>
            <a:avLst/>
            <a:gdLst/>
            <a:ahLst/>
            <a:cxnLst/>
            <a:rect l="l" t="t" r="r" b="b"/>
            <a:pathLst>
              <a:path w="6437068" h="5243285">
                <a:moveTo>
                  <a:pt x="0" y="0"/>
                </a:moveTo>
                <a:lnTo>
                  <a:pt x="6437069" y="0"/>
                </a:lnTo>
                <a:lnTo>
                  <a:pt x="6437069" y="5243284"/>
                </a:lnTo>
                <a:lnTo>
                  <a:pt x="0" y="524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759510" y="1544644"/>
            <a:ext cx="14768981" cy="704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Noto Serif Bold"/>
              </a:rPr>
              <a:t>UN ESTUDIO SOBRE LA POSIBILIDAD DE APLICAR LA INTELIGENCIA ARTIFICIAL EN LAS DECISIONES JUDICIALES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5399999">
            <a:off x="15767638" y="5331332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4175281" y="512150"/>
            <a:ext cx="9937438" cy="92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Noto Serif Bold"/>
              </a:rPr>
              <a:t>OBJETIVO DEL ESTUDIO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08991" y="1841540"/>
            <a:ext cx="17470018" cy="4940083"/>
            <a:chOff x="0" y="0"/>
            <a:chExt cx="23293357" cy="658677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3293357" cy="6586777"/>
              <a:chOff x="0" y="0"/>
              <a:chExt cx="4601157" cy="130109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01157" cy="1301092"/>
              </a:xfrm>
              <a:custGeom>
                <a:avLst/>
                <a:gdLst/>
                <a:ahLst/>
                <a:cxnLst/>
                <a:rect l="l" t="t" r="r" b="b"/>
                <a:pathLst>
                  <a:path w="4601157" h="1301092">
                    <a:moveTo>
                      <a:pt x="0" y="0"/>
                    </a:moveTo>
                    <a:lnTo>
                      <a:pt x="4601157" y="0"/>
                    </a:lnTo>
                    <a:lnTo>
                      <a:pt x="4601157" y="1301092"/>
                    </a:lnTo>
                    <a:lnTo>
                      <a:pt x="0" y="1301092"/>
                    </a:lnTo>
                    <a:close/>
                  </a:path>
                </a:pathLst>
              </a:custGeom>
              <a:solidFill>
                <a:srgbClr val="7EB6B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601157" cy="13582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413320"/>
              <a:ext cx="1347422" cy="998066"/>
              <a:chOff x="0" y="0"/>
              <a:chExt cx="1097307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9730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097307" h="812800">
                    <a:moveTo>
                      <a:pt x="548654" y="0"/>
                    </a:moveTo>
                    <a:cubicBezTo>
                      <a:pt x="245641" y="0"/>
                      <a:pt x="0" y="181951"/>
                      <a:pt x="0" y="406400"/>
                    </a:cubicBezTo>
                    <a:cubicBezTo>
                      <a:pt x="0" y="630849"/>
                      <a:pt x="245641" y="812800"/>
                      <a:pt x="548654" y="812800"/>
                    </a:cubicBezTo>
                    <a:cubicBezTo>
                      <a:pt x="851667" y="812800"/>
                      <a:pt x="1097307" y="630849"/>
                      <a:pt x="1097307" y="406400"/>
                    </a:cubicBezTo>
                    <a:cubicBezTo>
                      <a:pt x="1097307" y="181951"/>
                      <a:pt x="851667" y="0"/>
                      <a:pt x="548654" y="0"/>
                    </a:cubicBezTo>
                    <a:close/>
                  </a:path>
                </a:pathLst>
              </a:custGeom>
              <a:solidFill>
                <a:srgbClr val="BE120B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02873" y="19050"/>
                <a:ext cx="891562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753178" y="334440"/>
              <a:ext cx="20877218" cy="5840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003"/>
                </a:lnSpc>
              </a:pPr>
              <a:r>
                <a:rPr lang="en-US" sz="5002">
                  <a:solidFill>
                    <a:srgbClr val="000000"/>
                  </a:solidFill>
                  <a:latin typeface="Noto Serif Bold"/>
                </a:rPr>
                <a:t>Explorar las oportunidades y desafíos de la implementación de inteligencia artificial (IA) en el ámbito judicial, con el fin de mejorar la eficiencia, precisión y equidad en la toma de decisiones.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24580" y="865897"/>
              <a:ext cx="491488" cy="58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Staatliches"/>
                </a:rPr>
                <a:t>1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596758" y="5610532"/>
            <a:ext cx="6333902" cy="4403122"/>
          </a:xfrm>
          <a:custGeom>
            <a:avLst/>
            <a:gdLst/>
            <a:ahLst/>
            <a:cxnLst/>
            <a:rect l="l" t="t" r="r" b="b"/>
            <a:pathLst>
              <a:path w="6333902" h="4403122">
                <a:moveTo>
                  <a:pt x="0" y="0"/>
                </a:moveTo>
                <a:lnTo>
                  <a:pt x="6333902" y="0"/>
                </a:lnTo>
                <a:lnTo>
                  <a:pt x="6333902" y="4403122"/>
                </a:lnTo>
                <a:lnTo>
                  <a:pt x="0" y="4403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 rot="1644404">
            <a:off x="-1150004" y="7789065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8"/>
                </a:lnTo>
                <a:lnTo>
                  <a:pt x="0" y="444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1220868" y="0"/>
            <a:ext cx="7067132" cy="10287000"/>
            <a:chOff x="0" y="0"/>
            <a:chExt cx="109488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4884" cy="1593725"/>
            </a:xfrm>
            <a:custGeom>
              <a:avLst/>
              <a:gdLst/>
              <a:ahLst/>
              <a:cxnLst/>
              <a:rect l="l" t="t" r="r" b="b"/>
              <a:pathLst>
                <a:path w="1094884" h="1593725">
                  <a:moveTo>
                    <a:pt x="0" y="0"/>
                  </a:moveTo>
                  <a:lnTo>
                    <a:pt x="1094884" y="0"/>
                  </a:lnTo>
                  <a:lnTo>
                    <a:pt x="109488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30920" r="-87421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Freeform 5"/>
          <p:cNvSpPr/>
          <p:nvPr/>
        </p:nvSpPr>
        <p:spPr>
          <a:xfrm rot="1474916">
            <a:off x="-609107" y="8062411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8"/>
                </a:lnTo>
                <a:lnTo>
                  <a:pt x="0" y="4449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617444" y="672821"/>
            <a:ext cx="6316902" cy="92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Noto Serif Bold"/>
              </a:rPr>
              <a:t>INTRODUCCIÓN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1973" y="1825487"/>
            <a:ext cx="7345750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Noto Serif"/>
              </a:rPr>
              <a:t>La transformación digital en el ámbito legal.</a:t>
            </a: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erif"/>
              </a:rPr>
              <a:t>Creciente interés en la aplicación de IA en sistemas judiciales.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1973" y="6157551"/>
            <a:ext cx="7345750" cy="316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Noto Serif"/>
              </a:rPr>
              <a:t>Potencial para mejorar la eficiencia y reducir la carga de trabajo en los tribunales.</a:t>
            </a: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erif"/>
              </a:rPr>
              <a:t>Posibilidad de disminuir errores humanos y sesgos.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7444" y="5038725"/>
            <a:ext cx="6316902" cy="92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Noto Serif Bold"/>
              </a:rPr>
              <a:t>IMPORTANCIA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2856565" y="923925"/>
            <a:ext cx="13945431" cy="187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Noto Serif Bold"/>
              </a:rPr>
              <a:t>BENEFICIOS POTENCIALES DE LA IA EN DECISIONES JUDICIALES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14226552" y="6326776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59" y="0"/>
                </a:lnTo>
                <a:lnTo>
                  <a:pt x="5462159" y="4449178"/>
                </a:lnTo>
                <a:lnTo>
                  <a:pt x="0" y="444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5400000">
            <a:off x="-1400711" y="115853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59" y="0"/>
                </a:lnTo>
                <a:lnTo>
                  <a:pt x="5462159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063207" y="5549571"/>
            <a:ext cx="5188153" cy="3585347"/>
            <a:chOff x="0" y="0"/>
            <a:chExt cx="1223139" cy="8452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3139" cy="845267"/>
            </a:xfrm>
            <a:custGeom>
              <a:avLst/>
              <a:gdLst/>
              <a:ahLst/>
              <a:cxnLst/>
              <a:rect l="l" t="t" r="r" b="b"/>
              <a:pathLst>
                <a:path w="1223139" h="845267">
                  <a:moveTo>
                    <a:pt x="0" y="0"/>
                  </a:moveTo>
                  <a:lnTo>
                    <a:pt x="1223139" y="0"/>
                  </a:lnTo>
                  <a:lnTo>
                    <a:pt x="1223139" y="845267"/>
                  </a:lnTo>
                  <a:lnTo>
                    <a:pt x="0" y="84526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23139" cy="90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55641" lvl="1" indent="-377820" algn="ctr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Noto Serif"/>
                </a:rPr>
                <a:t>Procesamiento rápido de grandes volúmenes de datos.</a:t>
              </a:r>
            </a:p>
            <a:p>
              <a:pPr marL="755641" lvl="1" indent="-377820" algn="ctr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Noto Serif"/>
                </a:rPr>
                <a:t>Automatización de tareas rutinarias.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25786" y="4226551"/>
            <a:ext cx="98029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spc="1527">
                <a:solidFill>
                  <a:srgbClr val="26293A"/>
                </a:solidFill>
                <a:latin typeface="Nourd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080" y="4270493"/>
            <a:ext cx="3402703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4199">
                <a:solidFill>
                  <a:srgbClr val="156669"/>
                </a:solidFill>
                <a:latin typeface="Noto Serif Bold"/>
              </a:rPr>
              <a:t>EFICIENCIA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280358" y="5549571"/>
            <a:ext cx="4494508" cy="2604008"/>
            <a:chOff x="0" y="0"/>
            <a:chExt cx="1059608" cy="6139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9608" cy="613911"/>
            </a:xfrm>
            <a:custGeom>
              <a:avLst/>
              <a:gdLst/>
              <a:ahLst/>
              <a:cxnLst/>
              <a:rect l="l" t="t" r="r" b="b"/>
              <a:pathLst>
                <a:path w="1059608" h="613911">
                  <a:moveTo>
                    <a:pt x="0" y="0"/>
                  </a:moveTo>
                  <a:lnTo>
                    <a:pt x="1059608" y="0"/>
                  </a:lnTo>
                  <a:lnTo>
                    <a:pt x="1059608" y="613911"/>
                  </a:lnTo>
                  <a:lnTo>
                    <a:pt x="0" y="6139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59608" cy="671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Noto Serif"/>
                </a:rPr>
                <a:t>Reducción de errores humanos.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80358" y="4226551"/>
            <a:ext cx="111463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spc="1527">
                <a:solidFill>
                  <a:srgbClr val="26293A"/>
                </a:solidFill>
                <a:latin typeface="Nourd Bold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4990" y="4270493"/>
            <a:ext cx="3274804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4199">
                <a:solidFill>
                  <a:srgbClr val="156669"/>
                </a:solidFill>
                <a:latin typeface="Noto Serif Bold"/>
              </a:rPr>
              <a:t>PRECISIÓN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593719" y="5549571"/>
            <a:ext cx="4639235" cy="3862877"/>
            <a:chOff x="0" y="0"/>
            <a:chExt cx="1093728" cy="9106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3728" cy="910697"/>
            </a:xfrm>
            <a:custGeom>
              <a:avLst/>
              <a:gdLst/>
              <a:ahLst/>
              <a:cxnLst/>
              <a:rect l="l" t="t" r="r" b="b"/>
              <a:pathLst>
                <a:path w="1093728" h="910697">
                  <a:moveTo>
                    <a:pt x="0" y="0"/>
                  </a:moveTo>
                  <a:lnTo>
                    <a:pt x="1093728" y="0"/>
                  </a:lnTo>
                  <a:lnTo>
                    <a:pt x="1093728" y="910697"/>
                  </a:lnTo>
                  <a:lnTo>
                    <a:pt x="0" y="91069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093728" cy="967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55641" lvl="1" indent="-377820" algn="ctr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Noto Serif"/>
                </a:rPr>
                <a:t>Uniformidad en la aplicación de la ley.</a:t>
              </a:r>
            </a:p>
            <a:p>
              <a:pPr marL="755641" lvl="1" indent="-377820" algn="ctr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Noto Serif"/>
                </a:rPr>
                <a:t>Menor influencia de sesgos humanos.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843517" y="4226551"/>
            <a:ext cx="111463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spc="1527">
                <a:solidFill>
                  <a:srgbClr val="26293A"/>
                </a:solidFill>
                <a:latin typeface="Nourd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8150" y="4270493"/>
            <a:ext cx="3274804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4199">
                <a:solidFill>
                  <a:srgbClr val="156669"/>
                </a:solidFill>
                <a:latin typeface="Noto Serif Bold"/>
              </a:rPr>
              <a:t>EQUIDAD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984276" cy="10287000"/>
            <a:chOff x="0" y="0"/>
            <a:chExt cx="927121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7121" cy="1593725"/>
            </a:xfrm>
            <a:custGeom>
              <a:avLst/>
              <a:gdLst/>
              <a:ahLst/>
              <a:cxnLst/>
              <a:rect l="l" t="t" r="r" b="b"/>
              <a:pathLst>
                <a:path w="927121" h="1593725">
                  <a:moveTo>
                    <a:pt x="0" y="0"/>
                  </a:moveTo>
                  <a:lnTo>
                    <a:pt x="927121" y="0"/>
                  </a:lnTo>
                  <a:lnTo>
                    <a:pt x="92712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108877" r="-108877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90347" y="1589528"/>
            <a:ext cx="11897653" cy="662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5179"/>
              </a:lnSpc>
              <a:buFont typeface="Arial" panose="020B0604020202020204" pitchFamily="34" charset="0"/>
              <a:buChar char="•"/>
            </a:pPr>
            <a:r>
              <a:rPr lang="es-ES" sz="3699" dirty="0">
                <a:solidFill>
                  <a:srgbClr val="000000"/>
                </a:solidFill>
                <a:latin typeface="Noto Serif Bold"/>
              </a:rPr>
              <a:t>se debe tener en cuenta que al momento de tomar decisiones los jueces realizan análisis y procesos mentales en donde tienen en cuenta elementos subjetivos y objetivos.</a:t>
            </a:r>
          </a:p>
          <a:p>
            <a:pPr marL="571500" indent="-571500" algn="l">
              <a:lnSpc>
                <a:spcPts val="5179"/>
              </a:lnSpc>
              <a:buFont typeface="Arial" panose="020B0604020202020204" pitchFamily="34" charset="0"/>
              <a:buChar char="•"/>
            </a:pPr>
            <a:r>
              <a:rPr lang="es-ES" sz="3699" dirty="0">
                <a:solidFill>
                  <a:srgbClr val="000000"/>
                </a:solidFill>
                <a:latin typeface="Noto Serif Bold"/>
              </a:rPr>
              <a:t>Teniendo en cuenta las herramientas de los jueces al momento de tomar decisiones judiciales, y en relación con el nivel de desarrollo que tiene actualmente la inteligencia artificial.</a:t>
            </a:r>
            <a:endParaRPr lang="en-US" sz="3699" dirty="0">
              <a:solidFill>
                <a:srgbClr val="000000"/>
              </a:solidFill>
              <a:latin typeface="Noto Serif Bold"/>
            </a:endParaRPr>
          </a:p>
          <a:p>
            <a:pPr marL="399413" lvl="1" algn="l">
              <a:lnSpc>
                <a:spcPts val="5179"/>
              </a:lnSpc>
            </a:pPr>
            <a:endParaRPr lang="en-US" sz="3699" dirty="0">
              <a:solidFill>
                <a:srgbClr val="000000"/>
              </a:solidFill>
              <a:latin typeface="Noto Serif"/>
            </a:endParaRPr>
          </a:p>
        </p:txBody>
      </p:sp>
      <p:sp>
        <p:nvSpPr>
          <p:cNvPr id="6" name="Freeform 6"/>
          <p:cNvSpPr/>
          <p:nvPr/>
        </p:nvSpPr>
        <p:spPr>
          <a:xfrm rot="-6152335" flipH="1">
            <a:off x="14832773" y="-839100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8"/>
                </a:lnTo>
                <a:lnTo>
                  <a:pt x="5462160" y="4449178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7879186" y="315783"/>
            <a:ext cx="8849079" cy="77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651" b="1" dirty="0" err="1">
                <a:solidFill>
                  <a:srgbClr val="000000"/>
                </a:solidFill>
                <a:latin typeface="Noto Serif Bold"/>
              </a:rPr>
              <a:t>Decisiones</a:t>
            </a:r>
            <a:r>
              <a:rPr lang="en-US" sz="4651" b="1" dirty="0">
                <a:solidFill>
                  <a:srgbClr val="000000"/>
                </a:solidFill>
                <a:latin typeface="Noto Serif Bold"/>
              </a:rPr>
              <a:t> </a:t>
            </a:r>
            <a:r>
              <a:rPr lang="en-US" sz="4651" b="1" dirty="0" err="1">
                <a:solidFill>
                  <a:srgbClr val="000000"/>
                </a:solidFill>
                <a:latin typeface="Noto Serif Bold"/>
              </a:rPr>
              <a:t>Judiciales</a:t>
            </a:r>
            <a:r>
              <a:rPr lang="en-US" sz="4651" b="1" dirty="0">
                <a:solidFill>
                  <a:srgbClr val="000000"/>
                </a:solidFill>
                <a:latin typeface="Noto Serif Bold"/>
              </a:rPr>
              <a:t>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20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5" t="-21206" b="-1306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6301486" flipH="1">
            <a:off x="14528220" y="-295498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3382810" y="582952"/>
            <a:ext cx="11522380" cy="79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651" dirty="0">
                <a:solidFill>
                  <a:srgbClr val="000000"/>
                </a:solidFill>
                <a:latin typeface="Noto Serif Bold"/>
              </a:rPr>
              <a:t>CASOS DE ESTUDIO Y EJEMPLOS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53862" y="1933085"/>
            <a:ext cx="11385209" cy="2270365"/>
            <a:chOff x="166883" y="-180466"/>
            <a:chExt cx="15180278" cy="3027153"/>
          </a:xfrm>
        </p:grpSpPr>
        <p:sp>
          <p:nvSpPr>
            <p:cNvPr id="10" name="TextBox 10"/>
            <p:cNvSpPr txBox="1"/>
            <p:nvPr/>
          </p:nvSpPr>
          <p:spPr>
            <a:xfrm>
              <a:off x="166883" y="-180466"/>
              <a:ext cx="15180278" cy="3027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3" lvl="1" indent="-388622" algn="just">
                <a:lnSpc>
                  <a:spcPts val="6084"/>
                </a:lnSpc>
                <a:buFont typeface="Arial"/>
                <a:buChar char="•"/>
              </a:pPr>
              <a:r>
                <a:rPr lang="en-US" sz="3600" dirty="0" err="1">
                  <a:solidFill>
                    <a:srgbClr val="000000"/>
                  </a:solidFill>
                  <a:latin typeface="Noto Serif"/>
                </a:rPr>
                <a:t>Iniciamos</a:t>
              </a:r>
              <a:r>
                <a:rPr lang="en-US" sz="3600" dirty="0">
                  <a:solidFill>
                    <a:srgbClr val="000000"/>
                  </a:solidFill>
                  <a:latin typeface="Noto Serif"/>
                </a:rPr>
                <a:t> con </a:t>
              </a:r>
              <a:r>
                <a:rPr lang="en-US" sz="3600" dirty="0" err="1">
                  <a:solidFill>
                    <a:srgbClr val="000000"/>
                  </a:solidFill>
                  <a:latin typeface="Noto Serif"/>
                </a:rPr>
                <a:t>el</a:t>
              </a:r>
              <a:r>
                <a:rPr lang="en-US" sz="3600" dirty="0">
                  <a:solidFill>
                    <a:srgbClr val="000000"/>
                  </a:solidFill>
                  <a:latin typeface="Noto Serif"/>
                </a:rPr>
                <a:t> Proyecto </a:t>
              </a:r>
              <a:r>
                <a:rPr lang="en-US" sz="3600" dirty="0" err="1">
                  <a:solidFill>
                    <a:srgbClr val="000000"/>
                  </a:solidFill>
                  <a:latin typeface="Noto Serif"/>
                </a:rPr>
                <a:t>prometa</a:t>
              </a:r>
              <a:r>
                <a:rPr lang="en-US" sz="3600" dirty="0">
                  <a:solidFill>
                    <a:srgbClr val="000000"/>
                  </a:solidFill>
                  <a:latin typeface="Noto Serif"/>
                </a:rPr>
                <a:t> </a:t>
              </a:r>
            </a:p>
            <a:p>
              <a:pPr marL="777243" lvl="1" indent="-388622" algn="just">
                <a:lnSpc>
                  <a:spcPts val="6084"/>
                </a:lnSpc>
                <a:buFont typeface="Arial"/>
                <a:buChar char="•"/>
              </a:pPr>
              <a:r>
                <a:rPr lang="es-ES" sz="3600" dirty="0">
                  <a:solidFill>
                    <a:srgbClr val="000000"/>
                  </a:solidFill>
                  <a:latin typeface="Noto Serif"/>
                </a:rPr>
                <a:t>En el año 2017 en Argentina</a:t>
              </a:r>
            </a:p>
            <a:p>
              <a:pPr marL="777243" lvl="1" indent="-388622" algn="just">
                <a:lnSpc>
                  <a:spcPts val="6084"/>
                </a:lnSpc>
                <a:buFont typeface="Arial"/>
                <a:buChar char="•"/>
              </a:pPr>
              <a:endParaRPr lang="en-US" sz="3600" dirty="0">
                <a:solidFill>
                  <a:srgbClr val="000000"/>
                </a:solidFill>
                <a:latin typeface="Noto Serif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09700" y="-19050"/>
              <a:ext cx="9635207" cy="865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91"/>
                </a:lnSpc>
              </a:pPr>
              <a:endParaRPr lang="en-US" sz="4199" dirty="0">
                <a:solidFill>
                  <a:srgbClr val="156669"/>
                </a:solidFill>
                <a:latin typeface="Noto Serif Bold"/>
              </a:endParaRPr>
            </a:p>
          </p:txBody>
        </p:sp>
      </p:grpSp>
      <p:pic>
        <p:nvPicPr>
          <p:cNvPr id="1028" name="Picture 4" descr="PROMETEA: Transformando la administración de justicia con herramientas de  inteligencia artificial – UNESCO Chair on Knowledge Societies and Digital  Government">
            <a:extLst>
              <a:ext uri="{FF2B5EF4-FFF2-40B4-BE49-F238E27FC236}">
                <a16:creationId xmlns:a16="http://schemas.microsoft.com/office/drawing/2014/main" id="{C36A4E0F-4993-807F-64E9-8A7D44265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775" y="208002"/>
            <a:ext cx="2175109" cy="326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rometea - Artificial intelligence at the service of rights">
            <a:hlinkClick r:id="" action="ppaction://media"/>
            <a:extLst>
              <a:ext uri="{FF2B5EF4-FFF2-40B4-BE49-F238E27FC236}">
                <a16:creationId xmlns:a16="http://schemas.microsoft.com/office/drawing/2014/main" id="{AC9B8082-3A08-62B5-998E-3D82B98EF6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" y="3597670"/>
            <a:ext cx="17449800" cy="7870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Freeform 3"/>
          <p:cNvSpPr/>
          <p:nvPr/>
        </p:nvSpPr>
        <p:spPr>
          <a:xfrm rot="-5399999" flipH="1">
            <a:off x="13796958" y="485191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8"/>
                </a:lnTo>
                <a:lnTo>
                  <a:pt x="5462160" y="4449178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5292248" flipH="1">
            <a:off x="-2243808" y="6083090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228600" y="6679287"/>
            <a:ext cx="6040421" cy="8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3200" dirty="0">
                <a:solidFill>
                  <a:srgbClr val="000000"/>
                </a:solidFill>
                <a:latin typeface="Noto Serif Bold"/>
              </a:rPr>
              <a:t>CONCLUSIÓN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7626273"/>
            <a:ext cx="16383000" cy="3026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3" lvl="1" indent="-388622" algn="just">
              <a:lnSpc>
                <a:spcPts val="6084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Noto Serif"/>
              </a:rPr>
              <a:t>La IA </a:t>
            </a:r>
            <a:r>
              <a:rPr lang="en-US" sz="2800" dirty="0" err="1">
                <a:solidFill>
                  <a:srgbClr val="000000"/>
                </a:solidFill>
                <a:latin typeface="Noto Serif"/>
              </a:rPr>
              <a:t>tiene</a:t>
            </a:r>
            <a:r>
              <a:rPr lang="en-US" sz="2800" dirty="0">
                <a:solidFill>
                  <a:srgbClr val="000000"/>
                </a:solidFill>
                <a:latin typeface="Noto Serif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Noto Serif"/>
              </a:rPr>
              <a:t>el</a:t>
            </a:r>
            <a:r>
              <a:rPr lang="en-US" sz="2800" dirty="0">
                <a:solidFill>
                  <a:srgbClr val="000000"/>
                </a:solidFill>
                <a:latin typeface="Noto Serif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Noto Serif"/>
              </a:rPr>
              <a:t>potencial</a:t>
            </a:r>
            <a:r>
              <a:rPr lang="en-US" sz="2800" dirty="0">
                <a:solidFill>
                  <a:srgbClr val="000000"/>
                </a:solidFill>
                <a:latin typeface="Noto Serif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Noto Serif"/>
              </a:rPr>
              <a:t>revolucionar</a:t>
            </a:r>
            <a:r>
              <a:rPr lang="en-US" sz="2800" dirty="0">
                <a:solidFill>
                  <a:srgbClr val="000000"/>
                </a:solidFill>
                <a:latin typeface="Noto Serif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Noto Serif"/>
              </a:rPr>
              <a:t>el</a:t>
            </a:r>
            <a:r>
              <a:rPr lang="en-US" sz="2800" dirty="0">
                <a:solidFill>
                  <a:srgbClr val="000000"/>
                </a:solidFill>
                <a:latin typeface="Noto Serif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Noto Serif"/>
              </a:rPr>
              <a:t>sistema</a:t>
            </a:r>
            <a:r>
              <a:rPr lang="en-US" sz="2800" dirty="0">
                <a:solidFill>
                  <a:srgbClr val="000000"/>
                </a:solidFill>
                <a:latin typeface="Noto Serif"/>
              </a:rPr>
              <a:t> judicial </a:t>
            </a:r>
            <a:r>
              <a:rPr lang="es-ES" sz="2800" dirty="0">
                <a:solidFill>
                  <a:srgbClr val="000000"/>
                </a:solidFill>
                <a:latin typeface="Noto Serif"/>
              </a:rPr>
              <a:t>se pretende con aplicar la inteligencia artificial al Derecho no es que los sistemas expertos sean quienes tomen la decisión, sino brindar ayudas a la rama judicial, especialmente a los jueces, para contar con todos los elementos normativos y jurisprudenciales aplicables en una decisión</a:t>
            </a:r>
            <a:r>
              <a:rPr lang="en-US" sz="2800" dirty="0">
                <a:solidFill>
                  <a:srgbClr val="000000"/>
                </a:solidFill>
                <a:latin typeface="Noto Serif"/>
              </a:rPr>
              <a:t>.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FF043EC6-C00A-BEF3-9DC6-534A332FBCF3}"/>
              </a:ext>
            </a:extLst>
          </p:cNvPr>
          <p:cNvSpPr txBox="1"/>
          <p:nvPr/>
        </p:nvSpPr>
        <p:spPr>
          <a:xfrm>
            <a:off x="1600200" y="1556618"/>
            <a:ext cx="12939147" cy="70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084"/>
              </a:lnSpc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Noto Serif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F629F87-0B7C-9560-C536-CD3E2E01FCD1}"/>
              </a:ext>
            </a:extLst>
          </p:cNvPr>
          <p:cNvSpPr txBox="1"/>
          <p:nvPr/>
        </p:nvSpPr>
        <p:spPr>
          <a:xfrm>
            <a:off x="228600" y="305537"/>
            <a:ext cx="4724400" cy="2272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1" lvl="1" algn="just">
              <a:lnSpc>
                <a:spcPts val="6084"/>
              </a:lnSpc>
            </a:pPr>
            <a:r>
              <a:rPr lang="es-EC" sz="3600" b="1" i="0" dirty="0" err="1">
                <a:effectLst/>
                <a:latin typeface="GTWalsheimPro"/>
              </a:rPr>
              <a:t>PretorIA</a:t>
            </a:r>
            <a:endParaRPr lang="es-EC" sz="3600" b="1" i="0" dirty="0">
              <a:effectLst/>
              <a:latin typeface="GTWalsheimPro"/>
            </a:endParaRPr>
          </a:p>
          <a:p>
            <a:pPr marL="777243" lvl="1" indent="-388622" algn="just">
              <a:lnSpc>
                <a:spcPts val="6084"/>
              </a:lnSpc>
              <a:buFont typeface="Arial"/>
              <a:buChar char="•"/>
            </a:pPr>
            <a:r>
              <a:rPr lang="es-ES" sz="3600" b="0" i="0" dirty="0">
                <a:effectLst/>
                <a:latin typeface="GTWalsheimPro"/>
              </a:rPr>
              <a:t>Corte Constitucional </a:t>
            </a:r>
          </a:p>
          <a:p>
            <a:pPr marL="388621" lvl="1" algn="just">
              <a:lnSpc>
                <a:spcPts val="6084"/>
              </a:lnSpc>
            </a:pPr>
            <a:r>
              <a:rPr lang="es-ES" sz="3600" b="0" i="0" dirty="0">
                <a:effectLst/>
                <a:latin typeface="GTWalsheimPro"/>
              </a:rPr>
              <a:t>de Colombia.</a:t>
            </a:r>
            <a:endParaRPr lang="es-ES" sz="3600" dirty="0">
              <a:solidFill>
                <a:srgbClr val="000000"/>
              </a:solidFill>
              <a:latin typeface="Noto Serif"/>
            </a:endParaRPr>
          </a:p>
        </p:txBody>
      </p:sp>
      <p:pic>
        <p:nvPicPr>
          <p:cNvPr id="2050" name="Picture 2" descr="Estructura general del software Pretoria">
            <a:extLst>
              <a:ext uri="{FF2B5EF4-FFF2-40B4-BE49-F238E27FC236}">
                <a16:creationId xmlns:a16="http://schemas.microsoft.com/office/drawing/2014/main" id="{EFC231D2-02F3-56F2-E499-6902CD555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94" y="203991"/>
            <a:ext cx="13438906" cy="69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227505" y="2812263"/>
            <a:ext cx="15832989" cy="419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8"/>
              </a:lnSpc>
            </a:pPr>
            <a:r>
              <a:rPr lang="en-US" sz="24555">
                <a:solidFill>
                  <a:srgbClr val="000000"/>
                </a:solidFill>
                <a:latin typeface="Staatliches Bold"/>
              </a:rPr>
              <a:t>¡GRACIAS!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-1410304" y="322311"/>
            <a:ext cx="7967370" cy="6489785"/>
          </a:xfrm>
          <a:custGeom>
            <a:avLst/>
            <a:gdLst/>
            <a:ahLst/>
            <a:cxnLst/>
            <a:rect l="l" t="t" r="r" b="b"/>
            <a:pathLst>
              <a:path w="7967370" h="6489785">
                <a:moveTo>
                  <a:pt x="0" y="0"/>
                </a:moveTo>
                <a:lnTo>
                  <a:pt x="7967370" y="0"/>
                </a:lnTo>
                <a:lnTo>
                  <a:pt x="7967370" y="6489785"/>
                </a:lnTo>
                <a:lnTo>
                  <a:pt x="0" y="648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5400000">
            <a:off x="11728211" y="3311659"/>
            <a:ext cx="7967370" cy="6489785"/>
          </a:xfrm>
          <a:custGeom>
            <a:avLst/>
            <a:gdLst/>
            <a:ahLst/>
            <a:cxnLst/>
            <a:rect l="l" t="t" r="r" b="b"/>
            <a:pathLst>
              <a:path w="7967370" h="6489785">
                <a:moveTo>
                  <a:pt x="0" y="0"/>
                </a:moveTo>
                <a:lnTo>
                  <a:pt x="7967370" y="0"/>
                </a:lnTo>
                <a:lnTo>
                  <a:pt x="7967370" y="6489785"/>
                </a:lnTo>
                <a:lnTo>
                  <a:pt x="0" y="648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312</Words>
  <Application>Microsoft Office PowerPoint</Application>
  <PresentationFormat>Personalizado</PresentationFormat>
  <Paragraphs>46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Calibri</vt:lpstr>
      <vt:lpstr>Arial</vt:lpstr>
      <vt:lpstr>Staatliches</vt:lpstr>
      <vt:lpstr>Staatliches Bold</vt:lpstr>
      <vt:lpstr>Nourd Bold</vt:lpstr>
      <vt:lpstr>Noto Serif Bold</vt:lpstr>
      <vt:lpstr>Noto Serif</vt:lpstr>
      <vt:lpstr>GTWalsheimPro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Trabajo Final de Grado Profesional Moderna Azul </dc:title>
  <cp:lastModifiedBy>LOOR ZAMBRANO WALTHER ANDRES</cp:lastModifiedBy>
  <cp:revision>6</cp:revision>
  <dcterms:created xsi:type="dcterms:W3CDTF">2006-08-16T00:00:00Z</dcterms:created>
  <dcterms:modified xsi:type="dcterms:W3CDTF">2024-05-22T13:47:52Z</dcterms:modified>
  <dc:identifier>DAGFs4PIANI</dc:identifier>
</cp:coreProperties>
</file>